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4" r:id="rId5"/>
    <p:sldId id="261" r:id="rId6"/>
    <p:sldId id="266" r:id="rId7"/>
    <p:sldId id="267" r:id="rId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B7CAE8-0BA9-4AFA-8171-AB36B7824F3D}" v="1220" dt="2024-05-08T19:36:47.0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ael Skrydstrup" userId="l7cgNbtv1FdnIlbjcEdlj5LgcUrTSRBxPZ2VprzvhRo=" providerId="None" clId="Web-{1AE702F8-61FF-40B0-B3D8-A8B90BB07B4B}"/>
    <pc:docChg chg="modSld">
      <pc:chgData name="Mikael Skrydstrup" userId="l7cgNbtv1FdnIlbjcEdlj5LgcUrTSRBxPZ2VprzvhRo=" providerId="None" clId="Web-{1AE702F8-61FF-40B0-B3D8-A8B90BB07B4B}" dt="2023-04-20T17:21:11.038" v="9" actId="20577"/>
      <pc:docMkLst>
        <pc:docMk/>
      </pc:docMkLst>
      <pc:sldChg chg="modSp">
        <pc:chgData name="Mikael Skrydstrup" userId="l7cgNbtv1FdnIlbjcEdlj5LgcUrTSRBxPZ2VprzvhRo=" providerId="None" clId="Web-{1AE702F8-61FF-40B0-B3D8-A8B90BB07B4B}" dt="2023-04-20T17:21:11.038" v="9" actId="20577"/>
        <pc:sldMkLst>
          <pc:docMk/>
          <pc:sldMk cId="1187920633" sldId="267"/>
        </pc:sldMkLst>
        <pc:spChg chg="mod">
          <ac:chgData name="Mikael Skrydstrup" userId="l7cgNbtv1FdnIlbjcEdlj5LgcUrTSRBxPZ2VprzvhRo=" providerId="None" clId="Web-{1AE702F8-61FF-40B0-B3D8-A8B90BB07B4B}" dt="2023-04-20T17:21:11.038" v="9" actId="20577"/>
          <ac:spMkLst>
            <pc:docMk/>
            <pc:sldMk cId="1187920633" sldId="267"/>
            <ac:spMk id="3" creationId="{06AB5ABB-7ACD-9626-10B4-4C46E05A5559}"/>
          </ac:spMkLst>
        </pc:spChg>
      </pc:sldChg>
    </pc:docChg>
  </pc:docChgLst>
  <pc:docChgLst>
    <pc:chgData name="Mikael Skrydstrup" clId="Web-{99B7CAE8-0BA9-4AFA-8171-AB36B7824F3D}"/>
    <pc:docChg chg="delSld modSld">
      <pc:chgData name="Mikael Skrydstrup" userId="" providerId="" clId="Web-{99B7CAE8-0BA9-4AFA-8171-AB36B7824F3D}" dt="2024-05-08T19:36:47.091" v="917" actId="20577"/>
      <pc:docMkLst>
        <pc:docMk/>
      </pc:docMkLst>
      <pc:sldChg chg="modSp">
        <pc:chgData name="Mikael Skrydstrup" userId="" providerId="" clId="Web-{99B7CAE8-0BA9-4AFA-8171-AB36B7824F3D}" dt="2024-05-08T18:13:52.427" v="16" actId="20577"/>
        <pc:sldMkLst>
          <pc:docMk/>
          <pc:sldMk cId="2218479522" sldId="257"/>
        </pc:sldMkLst>
        <pc:spChg chg="mod">
          <ac:chgData name="Mikael Skrydstrup" userId="" providerId="" clId="Web-{99B7CAE8-0BA9-4AFA-8171-AB36B7824F3D}" dt="2024-05-08T18:13:52.427" v="16" actId="20577"/>
          <ac:spMkLst>
            <pc:docMk/>
            <pc:sldMk cId="2218479522" sldId="257"/>
            <ac:spMk id="3" creationId="{06AB5ABB-7ACD-9626-10B4-4C46E05A5559}"/>
          </ac:spMkLst>
        </pc:spChg>
      </pc:sldChg>
      <pc:sldChg chg="modSp">
        <pc:chgData name="Mikael Skrydstrup" userId="" providerId="" clId="Web-{99B7CAE8-0BA9-4AFA-8171-AB36B7824F3D}" dt="2024-05-08T18:12:13.659" v="3" actId="20577"/>
        <pc:sldMkLst>
          <pc:docMk/>
          <pc:sldMk cId="2631470998" sldId="258"/>
        </pc:sldMkLst>
        <pc:spChg chg="mod">
          <ac:chgData name="Mikael Skrydstrup" userId="" providerId="" clId="Web-{99B7CAE8-0BA9-4AFA-8171-AB36B7824F3D}" dt="2024-05-08T18:12:13.659" v="3" actId="20577"/>
          <ac:spMkLst>
            <pc:docMk/>
            <pc:sldMk cId="2631470998" sldId="258"/>
            <ac:spMk id="7" creationId="{CE922D93-0F1F-45E8-DBDC-A8D215014C9E}"/>
          </ac:spMkLst>
        </pc:spChg>
      </pc:sldChg>
      <pc:sldChg chg="modSp">
        <pc:chgData name="Mikael Skrydstrup" userId="" providerId="" clId="Web-{99B7CAE8-0BA9-4AFA-8171-AB36B7824F3D}" dt="2024-05-08T18:23:39.165" v="109" actId="20577"/>
        <pc:sldMkLst>
          <pc:docMk/>
          <pc:sldMk cId="752773835" sldId="259"/>
        </pc:sldMkLst>
        <pc:spChg chg="mod">
          <ac:chgData name="Mikael Skrydstrup" userId="" providerId="" clId="Web-{99B7CAE8-0BA9-4AFA-8171-AB36B7824F3D}" dt="2024-05-08T18:23:39.165" v="109" actId="20577"/>
          <ac:spMkLst>
            <pc:docMk/>
            <pc:sldMk cId="752773835" sldId="259"/>
            <ac:spMk id="3" creationId="{06AB5ABB-7ACD-9626-10B4-4C46E05A5559}"/>
          </ac:spMkLst>
        </pc:spChg>
      </pc:sldChg>
      <pc:sldChg chg="modSp">
        <pc:chgData name="Mikael Skrydstrup" userId="" providerId="" clId="Web-{99B7CAE8-0BA9-4AFA-8171-AB36B7824F3D}" dt="2024-05-08T18:46:30.176" v="492" actId="20577"/>
        <pc:sldMkLst>
          <pc:docMk/>
          <pc:sldMk cId="3906066791" sldId="261"/>
        </pc:sldMkLst>
        <pc:spChg chg="mod">
          <ac:chgData name="Mikael Skrydstrup" userId="" providerId="" clId="Web-{99B7CAE8-0BA9-4AFA-8171-AB36B7824F3D}" dt="2024-05-08T18:46:30.176" v="492" actId="20577"/>
          <ac:spMkLst>
            <pc:docMk/>
            <pc:sldMk cId="3906066791" sldId="261"/>
            <ac:spMk id="3" creationId="{06AB5ABB-7ACD-9626-10B4-4C46E05A5559}"/>
          </ac:spMkLst>
        </pc:spChg>
      </pc:sldChg>
      <pc:sldChg chg="addSp delSp modSp">
        <pc:chgData name="Mikael Skrydstrup" userId="" providerId="" clId="Web-{99B7CAE8-0BA9-4AFA-8171-AB36B7824F3D}" dt="2024-05-08T18:43:35.233" v="479"/>
        <pc:sldMkLst>
          <pc:docMk/>
          <pc:sldMk cId="591698410" sldId="264"/>
        </pc:sldMkLst>
        <pc:graphicFrameChg chg="add mod modGraphic">
          <ac:chgData name="Mikael Skrydstrup" userId="" providerId="" clId="Web-{99B7CAE8-0BA9-4AFA-8171-AB36B7824F3D}" dt="2024-05-08T18:43:35.233" v="479"/>
          <ac:graphicFrameMkLst>
            <pc:docMk/>
            <pc:sldMk cId="591698410" sldId="264"/>
            <ac:graphicFrameMk id="4" creationId="{00D314AF-8617-99CE-4D03-2A83982973E3}"/>
          </ac:graphicFrameMkLst>
        </pc:graphicFrameChg>
        <pc:picChg chg="del">
          <ac:chgData name="Mikael Skrydstrup" userId="" providerId="" clId="Web-{99B7CAE8-0BA9-4AFA-8171-AB36B7824F3D}" dt="2024-05-08T18:31:54.149" v="110"/>
          <ac:picMkLst>
            <pc:docMk/>
            <pc:sldMk cId="591698410" sldId="264"/>
            <ac:picMk id="6" creationId="{FB3705A8-30FF-9F8C-6C48-8611ED0B7486}"/>
          </ac:picMkLst>
        </pc:picChg>
      </pc:sldChg>
      <pc:sldChg chg="del">
        <pc:chgData name="Mikael Skrydstrup" userId="" providerId="" clId="Web-{99B7CAE8-0BA9-4AFA-8171-AB36B7824F3D}" dt="2024-05-08T18:48:17.929" v="493"/>
        <pc:sldMkLst>
          <pc:docMk/>
          <pc:sldMk cId="963360875" sldId="265"/>
        </pc:sldMkLst>
      </pc:sldChg>
      <pc:sldChg chg="addSp delSp modSp">
        <pc:chgData name="Mikael Skrydstrup" userId="" providerId="" clId="Web-{99B7CAE8-0BA9-4AFA-8171-AB36B7824F3D}" dt="2024-05-08T19:18:51.197" v="788"/>
        <pc:sldMkLst>
          <pc:docMk/>
          <pc:sldMk cId="1798737738" sldId="266"/>
        </pc:sldMkLst>
        <pc:graphicFrameChg chg="add mod modGraphic">
          <ac:chgData name="Mikael Skrydstrup" userId="" providerId="" clId="Web-{99B7CAE8-0BA9-4AFA-8171-AB36B7824F3D}" dt="2024-05-08T19:18:51.197" v="788"/>
          <ac:graphicFrameMkLst>
            <pc:docMk/>
            <pc:sldMk cId="1798737738" sldId="266"/>
            <ac:graphicFrameMk id="4" creationId="{2D6F0385-1E1A-04D1-3CF5-9FE695C31333}"/>
          </ac:graphicFrameMkLst>
        </pc:graphicFrameChg>
        <pc:picChg chg="del">
          <ac:chgData name="Mikael Skrydstrup" userId="" providerId="" clId="Web-{99B7CAE8-0BA9-4AFA-8171-AB36B7824F3D}" dt="2024-05-08T19:14:55.237" v="494"/>
          <ac:picMkLst>
            <pc:docMk/>
            <pc:sldMk cId="1798737738" sldId="266"/>
            <ac:picMk id="7" creationId="{7B5925E7-BC9A-FCFE-8CDA-6EDA2B85A3F6}"/>
          </ac:picMkLst>
        </pc:picChg>
      </pc:sldChg>
      <pc:sldChg chg="modSp">
        <pc:chgData name="Mikael Skrydstrup" userId="" providerId="" clId="Web-{99B7CAE8-0BA9-4AFA-8171-AB36B7824F3D}" dt="2024-05-08T19:36:47.091" v="917" actId="20577"/>
        <pc:sldMkLst>
          <pc:docMk/>
          <pc:sldMk cId="1187920633" sldId="267"/>
        </pc:sldMkLst>
        <pc:spChg chg="mod">
          <ac:chgData name="Mikael Skrydstrup" userId="" providerId="" clId="Web-{99B7CAE8-0BA9-4AFA-8171-AB36B7824F3D}" dt="2024-05-08T19:36:47.091" v="917" actId="20577"/>
          <ac:spMkLst>
            <pc:docMk/>
            <pc:sldMk cId="1187920633" sldId="267"/>
            <ac:spMk id="3" creationId="{06AB5ABB-7ACD-9626-10B4-4C46E05A555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4A432-1DD5-5076-D54D-036CCC8E2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3621CA-A0E2-CA97-6756-264A2A95D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96307-4E2F-DC76-274E-6213AEC7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0C45A-256E-4FB4-B5E2-41BF54E65F3C}" type="datetimeFigureOut">
              <a:rPr lang="da-DK" smtClean="0"/>
              <a:t>08-05-2024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49387-F37C-1A45-383B-6C6790FD1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6015-C1AD-270B-C9F4-C23348B49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776F-8E69-4D0E-BAB2-1247BCB9A98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21434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8E30E-849E-6F7C-E641-FC63CA9BE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74E3A-FF0A-CB11-265D-C918DE5A2E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F69FA-E83A-EF5E-3B2B-F6509A99A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0C45A-256E-4FB4-B5E2-41BF54E65F3C}" type="datetimeFigureOut">
              <a:rPr lang="da-DK" smtClean="0"/>
              <a:t>08-05-2024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3963E-5412-B43E-8BA4-E55B23FF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18D334-9383-5049-E41E-A4C17D0C0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776F-8E69-4D0E-BAB2-1247BCB9A98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6514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FD69E-D424-B340-A69E-834863291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71F88-08BB-D945-6B40-DE242A44B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125E36-C6A0-16C6-BDC7-E58C7DAC6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0C45A-256E-4FB4-B5E2-41BF54E65F3C}" type="datetimeFigureOut">
              <a:rPr lang="da-DK" smtClean="0"/>
              <a:t>08-05-2024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34CCF-958E-F087-8037-2D4DAD62D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419CE-65D9-D1FC-E1CE-3AE971331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776F-8E69-4D0E-BAB2-1247BCB9A98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7772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6A5B9-45C1-8AFE-3D0B-0CF35C25D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6CB64-8B1E-BA0E-7268-4314E8F71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EA9E2A-CC7F-4B46-B7F8-38EFF8FD24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3D757B-DEBC-A5C5-F146-6B3C4B842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0C45A-256E-4FB4-B5E2-41BF54E65F3C}" type="datetimeFigureOut">
              <a:rPr lang="da-DK" smtClean="0"/>
              <a:t>08-05-2024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BF099-0A76-3576-339E-16B26A259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B2BF09-5401-C9B0-723E-1DFFEA415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776F-8E69-4D0E-BAB2-1247BCB9A98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14008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228BC-6F54-B935-54D8-D8E134F4E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C2E4A-1B62-A2A4-4DD5-0E32F07FE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67C4DF-2C08-5B69-41C6-8840312AE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6DBC91-37E9-55FF-92F1-702D25D404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A15526-82E3-B809-B0C2-6878581A2E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5AF855-4087-C46B-4064-255F4BF0B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0C45A-256E-4FB4-B5E2-41BF54E65F3C}" type="datetimeFigureOut">
              <a:rPr lang="da-DK" smtClean="0"/>
              <a:t>08-05-2024</a:t>
            </a:fld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A390CD-C978-0F96-4198-BE336C54A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86049D-A969-986B-B851-0B848716A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776F-8E69-4D0E-BAB2-1247BCB9A98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94866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CE34E-ECC7-704F-3031-7E3E1BACF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2743F-AACE-28D8-8656-FEBE07090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0C45A-256E-4FB4-B5E2-41BF54E65F3C}" type="datetimeFigureOut">
              <a:rPr lang="da-DK" smtClean="0"/>
              <a:t>08-05-2024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37AA09-DE06-1CA0-F855-E92D77147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EB4287-9D85-036A-1696-78D4240EE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776F-8E69-4D0E-BAB2-1247BCB9A98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2793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8241F4-F98C-C953-F19D-902450944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0C45A-256E-4FB4-B5E2-41BF54E65F3C}" type="datetimeFigureOut">
              <a:rPr lang="da-DK" smtClean="0"/>
              <a:t>08-05-2024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CA40F6-184A-86B8-49F9-3C0B8BB77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B9A83D-EE14-4645-5100-0BD2DF7A9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776F-8E69-4D0E-BAB2-1247BCB9A98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8645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F8521-656F-6AFE-0C1C-6E2BEDECD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6A865-B2E1-DBE5-1379-641CA2D48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E0D34-D6F5-E776-04EE-B5367F181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A7B24D-D4A1-FC61-22FB-3931BE738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0C45A-256E-4FB4-B5E2-41BF54E65F3C}" type="datetimeFigureOut">
              <a:rPr lang="da-DK" smtClean="0"/>
              <a:t>08-05-2024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A644B5-7CFB-F514-4131-6211E4E08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464D3A-48E2-CBEF-88F4-562E283E5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776F-8E69-4D0E-BAB2-1247BCB9A98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46166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F0E83-1581-0BFE-05C7-7B90BD24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C197B8-3C17-7A99-D02F-78D8A23489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22967D-86C8-B5D9-7AB5-ACF31D4E4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EE14A1-32E3-FF73-6FBF-ACB7FE856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0C45A-256E-4FB4-B5E2-41BF54E65F3C}" type="datetimeFigureOut">
              <a:rPr lang="da-DK" smtClean="0"/>
              <a:t>08-05-2024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6442B9-CA51-AE79-D7BD-0681BE0E4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6152B5-8B52-9806-D4DF-5BB48CED3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776F-8E69-4D0E-BAB2-1247BCB9A98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31645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24DEA-CBEB-32CB-5FEF-A8314B8DF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67F240-3BEC-CD4A-28C6-B45B0AEAB7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128B7-505E-8F2A-F50A-E59AD3BAF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0C45A-256E-4FB4-B5E2-41BF54E65F3C}" type="datetimeFigureOut">
              <a:rPr lang="da-DK" smtClean="0"/>
              <a:t>08-05-2024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8550A-EF4B-1895-8600-FE0FB18EB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FD8AE-C2C6-29F9-C07C-3723FFF75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776F-8E69-4D0E-BAB2-1247BCB9A98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2360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092C38-BF1F-9F0A-C8FA-B3CB2438B7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76658-652C-B6DF-7E91-A1EC60834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E5E32-F6FB-6671-DBC7-5EFDEB5E6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0C45A-256E-4FB4-B5E2-41BF54E65F3C}" type="datetimeFigureOut">
              <a:rPr lang="da-DK" smtClean="0"/>
              <a:t>08-05-2024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20C8B-15ED-B739-7266-706842771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9F917-8BD1-A00E-423D-69E280713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1776F-8E69-4D0E-BAB2-1247BCB9A98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31932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2B63FB-DCF3-D03B-E00D-CDEC3D53F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B4643-1E39-7364-167A-F5DDB56E67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30125-A23E-95CE-F5F5-35EB45E427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0C45A-256E-4FB4-B5E2-41BF54E65F3C}" type="datetimeFigureOut">
              <a:rPr lang="da-DK" smtClean="0"/>
              <a:t>08-05-2024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C9FDD-31A7-C6C1-30AD-93ED6F88DA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89BC4-503E-13D3-B0F3-0BC45D265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1776F-8E69-4D0E-BAB2-1247BCB9A982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3901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36E88EE-DA9F-3C57-DF85-C08AAAC3D7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FBC0C3-691F-229C-559D-3D803F7EA423}"/>
              </a:ext>
            </a:extLst>
          </p:cNvPr>
          <p:cNvSpPr txBox="1"/>
          <p:nvPr/>
        </p:nvSpPr>
        <p:spPr>
          <a:xfrm>
            <a:off x="704675" y="771787"/>
            <a:ext cx="960102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600"/>
              <a:t>GRUNDEJERFORENINGEN KONGEENGEN</a:t>
            </a:r>
          </a:p>
          <a:p>
            <a:r>
              <a:rPr lang="da-DK" sz="5400" b="1"/>
              <a:t>GENERALFORSAMLING</a:t>
            </a:r>
            <a:endParaRPr lang="da-DK" sz="54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922D93-0F1F-45E8-DBDC-A8D215014C9E}"/>
              </a:ext>
            </a:extLst>
          </p:cNvPr>
          <p:cNvSpPr txBox="1"/>
          <p:nvPr/>
        </p:nvSpPr>
        <p:spPr>
          <a:xfrm>
            <a:off x="704675" y="5255216"/>
            <a:ext cx="3340979" cy="83099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da-DK" sz="2400" dirty="0"/>
              <a:t>15.05.2024 19.30 – 21.30</a:t>
            </a:r>
          </a:p>
          <a:p>
            <a:r>
              <a:rPr lang="da-DK" sz="2400" dirty="0"/>
              <a:t>Vejen Idrætscenter sal 5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2631470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A65DE4-E492-0F9A-A907-9B7FE41F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da-DK" sz="5400" dirty="0"/>
              <a:t>Agenda</a:t>
            </a:r>
          </a:p>
        </p:txBody>
      </p:sp>
      <p:sp>
        <p:nvSpPr>
          <p:cNvPr id="27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B5ABB-7ACD-9626-10B4-4C46E05A5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da-DK" sz="2200" dirty="0"/>
              <a:t>Valg af dirigent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dirty="0"/>
              <a:t>Bestyrelsens beretning om det forløbne år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dirty="0"/>
              <a:t>Aflæggelse af regnskab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dirty="0"/>
              <a:t>Drøftelse af indkomne forslag</a:t>
            </a:r>
          </a:p>
          <a:p>
            <a:pPr marL="971550" lvl="1" indent="-514350">
              <a:buFont typeface="+mj-lt"/>
              <a:buAutoNum type="arabicPeriod"/>
            </a:pPr>
            <a:r>
              <a:rPr lang="da-DK" sz="2200" dirty="0">
                <a:cs typeface="Calibri"/>
              </a:rPr>
              <a:t>Skur ved bålplads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dirty="0"/>
              <a:t>Vedtagelse af budget og fastsættelse af bidrag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dirty="0"/>
              <a:t>Valg af formand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dirty="0"/>
              <a:t>Valg af bestyrelsesmedlemmer og suppleanter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dirty="0"/>
              <a:t>Valg af revisor og revisorsuppleant</a:t>
            </a:r>
          </a:p>
          <a:p>
            <a:pPr marL="514350" indent="-514350">
              <a:buFont typeface="+mj-lt"/>
              <a:buAutoNum type="arabicPeriod"/>
            </a:pPr>
            <a:r>
              <a:rPr lang="da-DK" sz="2200" dirty="0"/>
              <a:t>Eventuelt</a:t>
            </a:r>
          </a:p>
        </p:txBody>
      </p:sp>
    </p:spTree>
    <p:extLst>
      <p:ext uri="{BB962C8B-B14F-4D97-AF65-F5344CB8AC3E}">
        <p14:creationId xmlns:p14="http://schemas.microsoft.com/office/powerpoint/2010/main" val="2218479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A65DE4-E492-0F9A-A907-9B7FE41F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da-DK" sz="5000"/>
              <a:t>Bestyrelsens beretning</a:t>
            </a:r>
          </a:p>
        </p:txBody>
      </p:sp>
      <p:sp>
        <p:nvSpPr>
          <p:cNvPr id="27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B5ABB-7ACD-9626-10B4-4C46E05A5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r>
              <a:rPr lang="da-DK" sz="2200" dirty="0">
                <a:cs typeface="Calibri"/>
              </a:rPr>
              <a:t>Afholdelse af Sankt Hans arrangement</a:t>
            </a:r>
          </a:p>
          <a:p>
            <a:r>
              <a:rPr lang="da-DK" sz="2200" dirty="0">
                <a:cs typeface="Calibri"/>
              </a:rPr>
              <a:t>Robotplæneklipper opsat ved fodboldbane</a:t>
            </a:r>
          </a:p>
          <a:p>
            <a:r>
              <a:rPr lang="da-DK" sz="2200" dirty="0">
                <a:cs typeface="Calibri"/>
              </a:rPr>
              <a:t>Bålplads etableret</a:t>
            </a:r>
          </a:p>
          <a:p>
            <a:r>
              <a:rPr lang="da-DK" sz="2200" dirty="0">
                <a:cs typeface="Calibri"/>
              </a:rPr>
              <a:t>Hjertestarter indkøbt (ikke installeret endnu)</a:t>
            </a:r>
          </a:p>
          <a:p>
            <a:r>
              <a:rPr lang="da-DK" sz="2200" dirty="0"/>
              <a:t>Familiebolig er blevet en del af vores forening</a:t>
            </a:r>
          </a:p>
          <a:p>
            <a:r>
              <a:rPr lang="da-DK" sz="2200" dirty="0">
                <a:cs typeface="Calibri"/>
              </a:rPr>
              <a:t>Dialog med kommune vedr. viadukt </a:t>
            </a:r>
          </a:p>
        </p:txBody>
      </p:sp>
    </p:spTree>
    <p:extLst>
      <p:ext uri="{BB962C8B-B14F-4D97-AF65-F5344CB8AC3E}">
        <p14:creationId xmlns:p14="http://schemas.microsoft.com/office/powerpoint/2010/main" val="752773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A65DE4-E492-0F9A-A907-9B7FE41F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da-DK" sz="5000" dirty="0"/>
              <a:t>Aflæggelse af regnskab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0D314AF-8617-99CE-4D03-2A83982973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8649796"/>
              </p:ext>
            </p:extLst>
          </p:nvPr>
        </p:nvGraphicFramePr>
        <p:xfrm>
          <a:off x="5267325" y="152400"/>
          <a:ext cx="6624865" cy="642937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555970">
                  <a:extLst>
                    <a:ext uri="{9D8B030D-6E8A-4147-A177-3AD203B41FA5}">
                      <a16:colId xmlns:a16="http://schemas.microsoft.com/office/drawing/2014/main" val="581999815"/>
                    </a:ext>
                  </a:extLst>
                </a:gridCol>
                <a:gridCol w="2068895">
                  <a:extLst>
                    <a:ext uri="{9D8B030D-6E8A-4147-A177-3AD203B41FA5}">
                      <a16:colId xmlns:a16="http://schemas.microsoft.com/office/drawing/2014/main" val="530943767"/>
                    </a:ext>
                  </a:extLst>
                </a:gridCol>
              </a:tblGrid>
              <a:tr h="195020">
                <a:tc>
                  <a:txBody>
                    <a:bodyPr/>
                    <a:lstStyle/>
                    <a:p>
                      <a:pPr fontAlgn="b"/>
                      <a:r>
                        <a:rPr lang="en-US" sz="1200" b="1" err="1">
                          <a:solidFill>
                            <a:srgbClr val="FFFFFF"/>
                          </a:solidFill>
                          <a:effectLst/>
                          <a:highlight>
                            <a:srgbClr val="404040"/>
                          </a:highlight>
                          <a:latin typeface="Calibri"/>
                        </a:rPr>
                        <a:t>Resultatopgørelse</a:t>
                      </a:r>
                      <a:endParaRPr lang="en-US" sz="1200" b="1">
                        <a:solidFill>
                          <a:srgbClr val="FFFFFF"/>
                        </a:solidFill>
                        <a:effectLst/>
                        <a:highlight>
                          <a:srgbClr val="404040"/>
                        </a:highlight>
                        <a:latin typeface="Calibri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200" b="1" err="1">
                          <a:solidFill>
                            <a:srgbClr val="FFFFFF"/>
                          </a:solidFill>
                          <a:effectLst/>
                          <a:highlight>
                            <a:srgbClr val="404040"/>
                          </a:highlight>
                          <a:latin typeface="Calibri"/>
                        </a:rPr>
                        <a:t>Regnskab</a:t>
                      </a:r>
                      <a:r>
                        <a:rPr lang="en-US" sz="12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404040"/>
                          </a:highlight>
                          <a:latin typeface="Calibri"/>
                        </a:rPr>
                        <a:t> 2023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1753991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r>
                        <a:rPr lang="en-US" sz="1200" b="1" err="1">
                          <a:effectLst/>
                          <a:latin typeface="Calibri"/>
                        </a:rPr>
                        <a:t>Indtægter</a:t>
                      </a:r>
                      <a:endParaRPr lang="en-US" sz="1200" b="1">
                        <a:effectLst/>
                        <a:latin typeface="Calibri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 </a:t>
                      </a:r>
                      <a:r>
                        <a:rPr lang="en-US" sz="1200" b="1" dirty="0">
                          <a:effectLst/>
                          <a:latin typeface="Calibri"/>
                        </a:rPr>
                        <a:t>147,972.70 kr. 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9619492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r>
                        <a:rPr lang="en-US" sz="1200" b="1" err="1">
                          <a:effectLst/>
                          <a:latin typeface="Calibri"/>
                        </a:rPr>
                        <a:t>Udgifter</a:t>
                      </a:r>
                      <a:endParaRPr lang="en-US" sz="1200" b="1">
                        <a:effectLst/>
                        <a:latin typeface="Calibri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endParaRPr lang="en-US" sz="1200" b="1" dirty="0">
                        <a:effectLst/>
                        <a:latin typeface="Calibri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6833209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r>
                        <a:rPr lang="en-US" sz="1200" err="1">
                          <a:effectLst/>
                          <a:latin typeface="Calibri"/>
                        </a:rPr>
                        <a:t>Vedligehold</a:t>
                      </a:r>
                      <a:r>
                        <a:rPr lang="en-US" sz="1200" dirty="0">
                          <a:effectLst/>
                          <a:latin typeface="Calibri"/>
                        </a:rPr>
                        <a:t> </a:t>
                      </a:r>
                      <a:r>
                        <a:rPr lang="en-US" sz="1200" err="1">
                          <a:effectLst/>
                          <a:latin typeface="Calibri"/>
                        </a:rPr>
                        <a:t>af</a:t>
                      </a:r>
                      <a:r>
                        <a:rPr lang="en-US" sz="1200" dirty="0">
                          <a:effectLst/>
                          <a:latin typeface="Calibri"/>
                        </a:rPr>
                        <a:t> </a:t>
                      </a:r>
                      <a:r>
                        <a:rPr lang="en-US" sz="1200" err="1">
                          <a:effectLst/>
                          <a:latin typeface="Calibri"/>
                        </a:rPr>
                        <a:t>grønne</a:t>
                      </a:r>
                      <a:r>
                        <a:rPr lang="en-US" sz="1200" dirty="0">
                          <a:effectLst/>
                          <a:latin typeface="Calibri"/>
                        </a:rPr>
                        <a:t> </a:t>
                      </a:r>
                      <a:r>
                        <a:rPr lang="en-US" sz="1200" err="1">
                          <a:effectLst/>
                          <a:latin typeface="Calibri"/>
                        </a:rPr>
                        <a:t>områder</a:t>
                      </a: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-62,971.34 kr. 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189407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r>
                        <a:rPr lang="en-US" sz="1200" err="1">
                          <a:effectLst/>
                          <a:latin typeface="Calibri"/>
                        </a:rPr>
                        <a:t>Snerydning</a:t>
                      </a:r>
                      <a:r>
                        <a:rPr lang="en-US" sz="1200" dirty="0">
                          <a:effectLst/>
                          <a:latin typeface="Calibri"/>
                        </a:rPr>
                        <a:t> </a:t>
                      </a:r>
                      <a:r>
                        <a:rPr lang="en-US" sz="1200" err="1">
                          <a:effectLst/>
                          <a:latin typeface="Calibri"/>
                        </a:rPr>
                        <a:t>og</a:t>
                      </a:r>
                      <a:r>
                        <a:rPr lang="en-US" sz="1200" dirty="0">
                          <a:effectLst/>
                          <a:latin typeface="Calibri"/>
                        </a:rPr>
                        <a:t> </a:t>
                      </a:r>
                      <a:r>
                        <a:rPr lang="en-US" sz="1200" err="1">
                          <a:effectLst/>
                          <a:latin typeface="Calibri"/>
                        </a:rPr>
                        <a:t>skadedyrsbekæmpelse</a:t>
                      </a: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-   kr. 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3881646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r>
                        <a:rPr lang="en-US" sz="1200" err="1">
                          <a:effectLst/>
                          <a:latin typeface="Calibri"/>
                        </a:rPr>
                        <a:t>Legeplads</a:t>
                      </a: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-51,075.00 kr. 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0852782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r>
                        <a:rPr lang="en-US" sz="1200" err="1">
                          <a:effectLst/>
                          <a:latin typeface="Calibri"/>
                        </a:rPr>
                        <a:t>Arrangementer</a:t>
                      </a: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-15,030.00 kr. 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6188382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r>
                        <a:rPr lang="en-US" sz="1200" err="1">
                          <a:effectLst/>
                          <a:latin typeface="Calibri"/>
                        </a:rPr>
                        <a:t>Forsikringer</a:t>
                      </a: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-2,773.88 kr. 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7697637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kern="1200" err="1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Gebyrer</a:t>
                      </a:r>
                      <a:endParaRPr lang="en-US" sz="1200" kern="120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-4,425.00 kr. 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7058402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Diverse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-1,918.00 kr. 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9068621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kern="1200" err="1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Forklaring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err="1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særlige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kern="1200" err="1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udgifter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: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9307817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marL="457200" lvl="1" algn="l" defTabSz="914400" rtl="0" eaLnBrk="1" fontAlgn="b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Sankt </a:t>
                      </a:r>
                      <a:r>
                        <a:rPr lang="en-US" sz="1200" kern="1200" err="1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hans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15,030.00 kr. 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8006322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lvl="1" fontAlgn="b"/>
                      <a:r>
                        <a:rPr lang="en-US" sz="1200" err="1">
                          <a:effectLst/>
                          <a:latin typeface="Calibri"/>
                        </a:rPr>
                        <a:t>bålsted</a:t>
                      </a:r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50,000.00 kr. 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091291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r>
                        <a:rPr lang="en-US" sz="1200" b="1" err="1">
                          <a:effectLst/>
                          <a:latin typeface="Calibri"/>
                        </a:rPr>
                        <a:t>Udgifter</a:t>
                      </a:r>
                      <a:r>
                        <a:rPr lang="en-US" sz="1200" b="1" dirty="0">
                          <a:effectLst/>
                          <a:latin typeface="Calibri"/>
                        </a:rPr>
                        <a:t> </a:t>
                      </a:r>
                      <a:r>
                        <a:rPr lang="en-US" sz="1200" b="1" err="1">
                          <a:effectLst/>
                          <a:latin typeface="Calibri"/>
                        </a:rPr>
                        <a:t>i</a:t>
                      </a:r>
                      <a:r>
                        <a:rPr lang="en-US" sz="1200" b="1" dirty="0">
                          <a:effectLst/>
                          <a:latin typeface="Calibri"/>
                        </a:rPr>
                        <a:t> alt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-138,193.22 kr. 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508706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7041491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r>
                        <a:rPr lang="en-US" sz="1200" b="1" err="1">
                          <a:effectLst/>
                          <a:latin typeface="Calibri"/>
                        </a:rPr>
                        <a:t>Finansering</a:t>
                      </a:r>
                      <a:endParaRPr lang="en-US" sz="1200" b="1">
                        <a:effectLst/>
                        <a:latin typeface="Calibri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110.74 kr. 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5880654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1608518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r>
                        <a:rPr lang="en-US" sz="1200" b="1" err="1">
                          <a:effectLst/>
                          <a:latin typeface="Calibri"/>
                        </a:rPr>
                        <a:t>Årets</a:t>
                      </a:r>
                      <a:r>
                        <a:rPr lang="en-US" sz="1200" b="1" dirty="0">
                          <a:effectLst/>
                          <a:latin typeface="Calibri"/>
                        </a:rPr>
                        <a:t> </a:t>
                      </a:r>
                      <a:r>
                        <a:rPr lang="en-US" sz="1200" b="1" err="1">
                          <a:effectLst/>
                          <a:latin typeface="Calibri"/>
                        </a:rPr>
                        <a:t>resultat</a:t>
                      </a:r>
                      <a:endParaRPr lang="en-US" sz="1200" b="1">
                        <a:effectLst/>
                        <a:latin typeface="Calibri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9,890.22 kr. 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1911659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483662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r>
                        <a:rPr lang="en-US" sz="1200" b="1" dirty="0">
                          <a:effectLst/>
                          <a:latin typeface="Calibri"/>
                        </a:rPr>
                        <a:t>Balance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5284958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r>
                        <a:rPr lang="en-US" sz="1200" err="1">
                          <a:effectLst/>
                          <a:latin typeface="Calibri"/>
                        </a:rPr>
                        <a:t>Beholdning</a:t>
                      </a:r>
                      <a:r>
                        <a:rPr lang="en-US" sz="1200" dirty="0">
                          <a:effectLst/>
                          <a:latin typeface="Calibri"/>
                        </a:rPr>
                        <a:t> bank (v. </a:t>
                      </a:r>
                      <a:r>
                        <a:rPr lang="en-US" sz="1200" err="1">
                          <a:effectLst/>
                          <a:latin typeface="Calibri"/>
                        </a:rPr>
                        <a:t>årets</a:t>
                      </a:r>
                      <a:r>
                        <a:rPr lang="en-US" sz="1200" dirty="0">
                          <a:effectLst/>
                          <a:latin typeface="Calibri"/>
                        </a:rPr>
                        <a:t> </a:t>
                      </a:r>
                      <a:r>
                        <a:rPr lang="en-US" sz="1200" err="1">
                          <a:effectLst/>
                          <a:latin typeface="Calibri"/>
                        </a:rPr>
                        <a:t>udgang</a:t>
                      </a:r>
                      <a:r>
                        <a:rPr lang="en-US" sz="1200" dirty="0">
                          <a:effectLst/>
                          <a:latin typeface="Calibri"/>
                        </a:rPr>
                        <a:t>)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163,125.27 kr. 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99109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r>
                        <a:rPr lang="en-US" sz="1200" b="1" err="1">
                          <a:effectLst/>
                          <a:latin typeface="Calibri"/>
                        </a:rPr>
                        <a:t>Aktiver</a:t>
                      </a:r>
                      <a:r>
                        <a:rPr lang="en-US" sz="1200" b="1" dirty="0">
                          <a:effectLst/>
                          <a:latin typeface="Calibri"/>
                        </a:rPr>
                        <a:t> </a:t>
                      </a:r>
                      <a:r>
                        <a:rPr lang="en-US" sz="1200" b="1" err="1">
                          <a:effectLst/>
                          <a:latin typeface="Calibri"/>
                        </a:rPr>
                        <a:t>i</a:t>
                      </a:r>
                      <a:r>
                        <a:rPr lang="en-US" sz="1200" b="1" dirty="0">
                          <a:effectLst/>
                          <a:latin typeface="Calibri"/>
                        </a:rPr>
                        <a:t> alt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163,125.27 kr. 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8744581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endParaRPr lang="en-US" sz="1200" dirty="0">
                        <a:effectLst/>
                        <a:latin typeface="Calibri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2984690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r>
                        <a:rPr lang="en-US" sz="1200" b="1" err="1">
                          <a:effectLst/>
                          <a:latin typeface="Calibri"/>
                        </a:rPr>
                        <a:t>Passiver</a:t>
                      </a:r>
                      <a:endParaRPr lang="en-US" sz="1200" b="1">
                        <a:effectLst/>
                        <a:latin typeface="Calibri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0096791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r>
                        <a:rPr lang="en-US" sz="1200" dirty="0">
                          <a:effectLst/>
                          <a:latin typeface="Calibri"/>
                        </a:rPr>
                        <a:t>Egen </a:t>
                      </a:r>
                      <a:r>
                        <a:rPr lang="en-US" sz="1200" err="1">
                          <a:effectLst/>
                          <a:latin typeface="Calibri"/>
                        </a:rPr>
                        <a:t>kapital</a:t>
                      </a:r>
                      <a:r>
                        <a:rPr lang="en-US" sz="1200" dirty="0">
                          <a:effectLst/>
                          <a:latin typeface="Calibri"/>
                        </a:rPr>
                        <a:t> </a:t>
                      </a:r>
                      <a:r>
                        <a:rPr lang="en-US" sz="1200" err="1">
                          <a:effectLst/>
                          <a:latin typeface="Calibri"/>
                        </a:rPr>
                        <a:t>i</a:t>
                      </a:r>
                      <a:r>
                        <a:rPr lang="en-US" sz="1200" dirty="0">
                          <a:effectLst/>
                          <a:latin typeface="Calibri"/>
                        </a:rPr>
                        <a:t> alt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153,235.05 kr. 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0292232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r>
                        <a:rPr lang="en-US" sz="1200" err="1">
                          <a:effectLst/>
                          <a:latin typeface="Calibri"/>
                        </a:rPr>
                        <a:t>Årets</a:t>
                      </a:r>
                      <a:r>
                        <a:rPr lang="en-US" sz="1200" dirty="0">
                          <a:effectLst/>
                          <a:latin typeface="Calibri"/>
                        </a:rPr>
                        <a:t> </a:t>
                      </a:r>
                      <a:r>
                        <a:rPr lang="en-US" sz="1200" err="1">
                          <a:effectLst/>
                          <a:latin typeface="Calibri"/>
                        </a:rPr>
                        <a:t>resultat</a:t>
                      </a:r>
                      <a:endParaRPr lang="en-US" sz="1200">
                        <a:effectLst/>
                        <a:latin typeface="Calibri"/>
                      </a:endParaRP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9,890.22 kr. 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6016041"/>
                  </a:ext>
                </a:extLst>
              </a:tr>
              <a:tr h="195020">
                <a:tc>
                  <a:txBody>
                    <a:bodyPr/>
                    <a:lstStyle/>
                    <a:p>
                      <a:pPr fontAlgn="b"/>
                      <a:r>
                        <a:rPr lang="en-US" sz="1200" b="1" err="1">
                          <a:effectLst/>
                          <a:latin typeface="Calibri"/>
                        </a:rPr>
                        <a:t>Passiver</a:t>
                      </a:r>
                      <a:r>
                        <a:rPr lang="en-US" sz="1200" b="1" dirty="0">
                          <a:effectLst/>
                          <a:latin typeface="Calibri"/>
                        </a:rPr>
                        <a:t> </a:t>
                      </a:r>
                      <a:r>
                        <a:rPr lang="en-US" sz="1200" b="1" err="1">
                          <a:effectLst/>
                          <a:latin typeface="Calibri"/>
                        </a:rPr>
                        <a:t>i</a:t>
                      </a:r>
                      <a:r>
                        <a:rPr lang="en-US" sz="1200" b="1" dirty="0">
                          <a:effectLst/>
                          <a:latin typeface="Calibri"/>
                        </a:rPr>
                        <a:t> alt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rtl="0" eaLnBrk="1" fontAlgn="b" latinLnBrk="0" hangingPunct="1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  </a:t>
                      </a:r>
                      <a:r>
                        <a:rPr lang="en-US" sz="1200" b="1" kern="1200" dirty="0">
                          <a:solidFill>
                            <a:schemeClr val="dk1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163,125.27 kr. </a:t>
                      </a:r>
                    </a:p>
                  </a:txBody>
                  <a:tcPr marR="9525" marT="9525" anchor="b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864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1698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A65DE4-E492-0F9A-A907-9B7FE41F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da-DK" sz="4600"/>
              <a:t>Drøftelse af indkomne forslag</a:t>
            </a:r>
          </a:p>
        </p:txBody>
      </p:sp>
      <p:sp>
        <p:nvSpPr>
          <p:cNvPr id="29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B5ABB-7ACD-9626-10B4-4C46E05A5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da-DK" sz="1700" dirty="0"/>
              <a:t>Skur ved bålplads</a:t>
            </a:r>
            <a:endParaRPr lang="en-US" dirty="0">
              <a:cs typeface="Calibri" panose="020F050202020403020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996C11-5778-5777-8C86-EA6D5F1B31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57" r="39279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06066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C59AB4C8-9178-4F7A-8404-6890510B5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A65DE4-E492-0F9A-A907-9B7FE41F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57201"/>
            <a:ext cx="10909640" cy="183265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1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Vedtagelse af budget og fastsættelse af bidrag</a:t>
            </a:r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4CFDFB37-4BC7-42C6-915D-A6609139B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702" y="2343912"/>
            <a:ext cx="4572000" cy="18288"/>
          </a:xfrm>
          <a:custGeom>
            <a:avLst/>
            <a:gdLst>
              <a:gd name="connsiteX0" fmla="*/ 0 w 4572000"/>
              <a:gd name="connsiteY0" fmla="*/ 0 h 18288"/>
              <a:gd name="connsiteX1" fmla="*/ 515983 w 4572000"/>
              <a:gd name="connsiteY1" fmla="*/ 0 h 18288"/>
              <a:gd name="connsiteX2" fmla="*/ 1031966 w 4572000"/>
              <a:gd name="connsiteY2" fmla="*/ 0 h 18288"/>
              <a:gd name="connsiteX3" fmla="*/ 1639389 w 4572000"/>
              <a:gd name="connsiteY3" fmla="*/ 0 h 18288"/>
              <a:gd name="connsiteX4" fmla="*/ 2383971 w 4572000"/>
              <a:gd name="connsiteY4" fmla="*/ 0 h 18288"/>
              <a:gd name="connsiteX5" fmla="*/ 2945674 w 4572000"/>
              <a:gd name="connsiteY5" fmla="*/ 0 h 18288"/>
              <a:gd name="connsiteX6" fmla="*/ 3507377 w 4572000"/>
              <a:gd name="connsiteY6" fmla="*/ 0 h 18288"/>
              <a:gd name="connsiteX7" fmla="*/ 4572000 w 4572000"/>
              <a:gd name="connsiteY7" fmla="*/ 0 h 18288"/>
              <a:gd name="connsiteX8" fmla="*/ 4572000 w 4572000"/>
              <a:gd name="connsiteY8" fmla="*/ 18288 h 18288"/>
              <a:gd name="connsiteX9" fmla="*/ 3873137 w 4572000"/>
              <a:gd name="connsiteY9" fmla="*/ 18288 h 18288"/>
              <a:gd name="connsiteX10" fmla="*/ 3311434 w 4572000"/>
              <a:gd name="connsiteY10" fmla="*/ 18288 h 18288"/>
              <a:gd name="connsiteX11" fmla="*/ 2749731 w 4572000"/>
              <a:gd name="connsiteY11" fmla="*/ 18288 h 18288"/>
              <a:gd name="connsiteX12" fmla="*/ 2050869 w 4572000"/>
              <a:gd name="connsiteY12" fmla="*/ 18288 h 18288"/>
              <a:gd name="connsiteX13" fmla="*/ 1306286 w 4572000"/>
              <a:gd name="connsiteY13" fmla="*/ 18288 h 18288"/>
              <a:gd name="connsiteX14" fmla="*/ 790303 w 4572000"/>
              <a:gd name="connsiteY14" fmla="*/ 18288 h 18288"/>
              <a:gd name="connsiteX15" fmla="*/ 0 w 4572000"/>
              <a:gd name="connsiteY15" fmla="*/ 18288 h 18288"/>
              <a:gd name="connsiteX16" fmla="*/ 0 w 457200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572000" h="18288" fill="none" extrusionOk="0">
                <a:moveTo>
                  <a:pt x="0" y="0"/>
                </a:moveTo>
                <a:cubicBezTo>
                  <a:pt x="105156" y="-20963"/>
                  <a:pt x="340432" y="822"/>
                  <a:pt x="515983" y="0"/>
                </a:cubicBezTo>
                <a:cubicBezTo>
                  <a:pt x="691534" y="-822"/>
                  <a:pt x="850679" y="16479"/>
                  <a:pt x="1031966" y="0"/>
                </a:cubicBezTo>
                <a:cubicBezTo>
                  <a:pt x="1213253" y="-16479"/>
                  <a:pt x="1443646" y="-18730"/>
                  <a:pt x="1639389" y="0"/>
                </a:cubicBezTo>
                <a:cubicBezTo>
                  <a:pt x="1835132" y="18730"/>
                  <a:pt x="2159975" y="18531"/>
                  <a:pt x="2383971" y="0"/>
                </a:cubicBezTo>
                <a:cubicBezTo>
                  <a:pt x="2607967" y="-18531"/>
                  <a:pt x="2719096" y="-12030"/>
                  <a:pt x="2945674" y="0"/>
                </a:cubicBezTo>
                <a:cubicBezTo>
                  <a:pt x="3172252" y="12030"/>
                  <a:pt x="3269167" y="27666"/>
                  <a:pt x="3507377" y="0"/>
                </a:cubicBezTo>
                <a:cubicBezTo>
                  <a:pt x="3745587" y="-27666"/>
                  <a:pt x="4116741" y="18705"/>
                  <a:pt x="4572000" y="0"/>
                </a:cubicBezTo>
                <a:cubicBezTo>
                  <a:pt x="4572895" y="8974"/>
                  <a:pt x="4571454" y="9359"/>
                  <a:pt x="4572000" y="18288"/>
                </a:cubicBezTo>
                <a:cubicBezTo>
                  <a:pt x="4374698" y="3942"/>
                  <a:pt x="4098874" y="-11042"/>
                  <a:pt x="3873137" y="18288"/>
                </a:cubicBezTo>
                <a:cubicBezTo>
                  <a:pt x="3647400" y="47618"/>
                  <a:pt x="3517055" y="5421"/>
                  <a:pt x="3311434" y="18288"/>
                </a:cubicBezTo>
                <a:cubicBezTo>
                  <a:pt x="3105813" y="31155"/>
                  <a:pt x="3025168" y="17856"/>
                  <a:pt x="2749731" y="18288"/>
                </a:cubicBezTo>
                <a:cubicBezTo>
                  <a:pt x="2474294" y="18720"/>
                  <a:pt x="2291766" y="-14168"/>
                  <a:pt x="2050869" y="18288"/>
                </a:cubicBezTo>
                <a:cubicBezTo>
                  <a:pt x="1809972" y="50744"/>
                  <a:pt x="1540276" y="46798"/>
                  <a:pt x="1306286" y="18288"/>
                </a:cubicBezTo>
                <a:cubicBezTo>
                  <a:pt x="1072296" y="-10222"/>
                  <a:pt x="972445" y="19645"/>
                  <a:pt x="790303" y="18288"/>
                </a:cubicBezTo>
                <a:cubicBezTo>
                  <a:pt x="608161" y="16931"/>
                  <a:pt x="200981" y="8241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572000" h="18288" stroke="0" extrusionOk="0">
                <a:moveTo>
                  <a:pt x="0" y="0"/>
                </a:moveTo>
                <a:cubicBezTo>
                  <a:pt x="143285" y="-9565"/>
                  <a:pt x="327959" y="-11498"/>
                  <a:pt x="561703" y="0"/>
                </a:cubicBezTo>
                <a:cubicBezTo>
                  <a:pt x="795447" y="11498"/>
                  <a:pt x="838260" y="18255"/>
                  <a:pt x="1077686" y="0"/>
                </a:cubicBezTo>
                <a:cubicBezTo>
                  <a:pt x="1317112" y="-18255"/>
                  <a:pt x="1437472" y="23514"/>
                  <a:pt x="1639389" y="0"/>
                </a:cubicBezTo>
                <a:cubicBezTo>
                  <a:pt x="1841306" y="-23514"/>
                  <a:pt x="2037142" y="-12551"/>
                  <a:pt x="2292531" y="0"/>
                </a:cubicBezTo>
                <a:cubicBezTo>
                  <a:pt x="2547920" y="12551"/>
                  <a:pt x="2810436" y="-20352"/>
                  <a:pt x="2991394" y="0"/>
                </a:cubicBezTo>
                <a:cubicBezTo>
                  <a:pt x="3172352" y="20352"/>
                  <a:pt x="3530025" y="-13347"/>
                  <a:pt x="3735977" y="0"/>
                </a:cubicBezTo>
                <a:cubicBezTo>
                  <a:pt x="3941929" y="13347"/>
                  <a:pt x="4161497" y="34086"/>
                  <a:pt x="4572000" y="0"/>
                </a:cubicBezTo>
                <a:cubicBezTo>
                  <a:pt x="4571545" y="6162"/>
                  <a:pt x="4571903" y="11775"/>
                  <a:pt x="4572000" y="18288"/>
                </a:cubicBezTo>
                <a:cubicBezTo>
                  <a:pt x="4228040" y="36490"/>
                  <a:pt x="4199736" y="42557"/>
                  <a:pt x="3873137" y="18288"/>
                </a:cubicBezTo>
                <a:cubicBezTo>
                  <a:pt x="3546538" y="-5981"/>
                  <a:pt x="3472124" y="16809"/>
                  <a:pt x="3128554" y="18288"/>
                </a:cubicBezTo>
                <a:cubicBezTo>
                  <a:pt x="2784984" y="19767"/>
                  <a:pt x="2735896" y="-17781"/>
                  <a:pt x="2383971" y="18288"/>
                </a:cubicBezTo>
                <a:cubicBezTo>
                  <a:pt x="2032046" y="54357"/>
                  <a:pt x="2019324" y="2920"/>
                  <a:pt x="1867989" y="18288"/>
                </a:cubicBezTo>
                <a:cubicBezTo>
                  <a:pt x="1716654" y="33656"/>
                  <a:pt x="1418675" y="32575"/>
                  <a:pt x="1169126" y="18288"/>
                </a:cubicBezTo>
                <a:cubicBezTo>
                  <a:pt x="919577" y="4001"/>
                  <a:pt x="798537" y="16165"/>
                  <a:pt x="561703" y="18288"/>
                </a:cubicBezTo>
                <a:cubicBezTo>
                  <a:pt x="324869" y="20411"/>
                  <a:pt x="221395" y="-912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D6F0385-1E1A-04D1-3CF5-9FE695C313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5400012"/>
              </p:ext>
            </p:extLst>
          </p:nvPr>
        </p:nvGraphicFramePr>
        <p:xfrm>
          <a:off x="927099" y="2606040"/>
          <a:ext cx="10327686" cy="392277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263865">
                  <a:extLst>
                    <a:ext uri="{9D8B030D-6E8A-4147-A177-3AD203B41FA5}">
                      <a16:colId xmlns:a16="http://schemas.microsoft.com/office/drawing/2014/main" val="2956715526"/>
                    </a:ext>
                  </a:extLst>
                </a:gridCol>
                <a:gridCol w="1482141">
                  <a:extLst>
                    <a:ext uri="{9D8B030D-6E8A-4147-A177-3AD203B41FA5}">
                      <a16:colId xmlns:a16="http://schemas.microsoft.com/office/drawing/2014/main" val="134753089"/>
                    </a:ext>
                  </a:extLst>
                </a:gridCol>
                <a:gridCol w="1482141">
                  <a:extLst>
                    <a:ext uri="{9D8B030D-6E8A-4147-A177-3AD203B41FA5}">
                      <a16:colId xmlns:a16="http://schemas.microsoft.com/office/drawing/2014/main" val="22099408"/>
                    </a:ext>
                  </a:extLst>
                </a:gridCol>
                <a:gridCol w="1482141">
                  <a:extLst>
                    <a:ext uri="{9D8B030D-6E8A-4147-A177-3AD203B41FA5}">
                      <a16:colId xmlns:a16="http://schemas.microsoft.com/office/drawing/2014/main" val="981376716"/>
                    </a:ext>
                  </a:extLst>
                </a:gridCol>
                <a:gridCol w="1308699">
                  <a:extLst>
                    <a:ext uri="{9D8B030D-6E8A-4147-A177-3AD203B41FA5}">
                      <a16:colId xmlns:a16="http://schemas.microsoft.com/office/drawing/2014/main" val="2954909107"/>
                    </a:ext>
                  </a:extLst>
                </a:gridCol>
                <a:gridCol w="1308699">
                  <a:extLst>
                    <a:ext uri="{9D8B030D-6E8A-4147-A177-3AD203B41FA5}">
                      <a16:colId xmlns:a16="http://schemas.microsoft.com/office/drawing/2014/main" val="3344693382"/>
                    </a:ext>
                  </a:extLst>
                </a:gridCol>
              </a:tblGrid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404040"/>
                          </a:highlight>
                          <a:latin typeface="Verdana"/>
                        </a:rPr>
                        <a:t>Budget</a:t>
                      </a:r>
                    </a:p>
                  </a:txBody>
                  <a:tcPr marL="45720" marR="45720" marT="9144" marB="9144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404040"/>
                          </a:highlight>
                          <a:latin typeface="Verdana"/>
                        </a:rPr>
                        <a:t>Budget 2023</a:t>
                      </a:r>
                    </a:p>
                  </a:txBody>
                  <a:tcPr marL="45720" marR="45720" marT="9144" marB="9144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404040"/>
                          </a:highlight>
                          <a:latin typeface="Verdana"/>
                        </a:rPr>
                        <a:t>Budget 2024</a:t>
                      </a:r>
                    </a:p>
                  </a:txBody>
                  <a:tcPr marL="45720" marR="45720" marT="9144" marB="9144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404040"/>
                          </a:highlight>
                          <a:latin typeface="Verdana"/>
                        </a:rPr>
                        <a:t>Budget 2025</a:t>
                      </a:r>
                    </a:p>
                  </a:txBody>
                  <a:tcPr marL="45720" marR="45720" marT="9144" marB="9144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404040"/>
                          </a:highlight>
                          <a:latin typeface="Verdana"/>
                        </a:rPr>
                        <a:t>Budget 2026</a:t>
                      </a:r>
                    </a:p>
                  </a:txBody>
                  <a:tcPr marL="45720" marR="45720" marT="9144" marB="9144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404040"/>
                          </a:highlight>
                          <a:latin typeface="Verdana"/>
                        </a:rPr>
                        <a:t>Budget 2027</a:t>
                      </a:r>
                    </a:p>
                  </a:txBody>
                  <a:tcPr marL="45720" marR="45720" marT="9144" marB="9144" anchor="ctr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356273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b="1" err="1">
                          <a:effectLst/>
                          <a:latin typeface="Verdana"/>
                        </a:rPr>
                        <a:t>Indtægter</a:t>
                      </a:r>
                      <a:r>
                        <a:rPr lang="en-US" sz="1050" b="1" dirty="0">
                          <a:effectLst/>
                          <a:latin typeface="Verdana"/>
                        </a:rPr>
                        <a:t>: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459237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err="1">
                          <a:effectLst/>
                          <a:latin typeface="Verdana"/>
                        </a:rPr>
                        <a:t>Kontingenter</a:t>
                      </a:r>
                      <a:r>
                        <a:rPr lang="en-US" sz="1050" dirty="0"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146,040.00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216,240.00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232,440.00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232,440.00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232,440.00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428362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80694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b="1" err="1">
                          <a:effectLst/>
                          <a:latin typeface="Verdana"/>
                        </a:rPr>
                        <a:t>Indtægter</a:t>
                      </a:r>
                      <a:r>
                        <a:rPr lang="en-US" sz="1050" b="1" dirty="0">
                          <a:effectLst/>
                          <a:latin typeface="Verdana"/>
                        </a:rPr>
                        <a:t> </a:t>
                      </a:r>
                      <a:r>
                        <a:rPr lang="en-US" sz="1050" b="1" err="1">
                          <a:effectLst/>
                          <a:latin typeface="Verdana"/>
                        </a:rPr>
                        <a:t>i</a:t>
                      </a:r>
                      <a:r>
                        <a:rPr lang="en-US" sz="1050" b="1" dirty="0">
                          <a:effectLst/>
                          <a:latin typeface="Verdana"/>
                        </a:rPr>
                        <a:t> alt: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146,040.00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216,240.00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232,440.00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232,440.00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232,440.00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3440227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980543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b="1" err="1">
                          <a:effectLst/>
                          <a:latin typeface="Verdana"/>
                        </a:rPr>
                        <a:t>Udgifter</a:t>
                      </a:r>
                      <a:r>
                        <a:rPr lang="en-US" sz="1050" b="1" dirty="0">
                          <a:effectLst/>
                          <a:latin typeface="Verdana"/>
                        </a:rPr>
                        <a:t>: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325045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err="1">
                          <a:effectLst/>
                          <a:latin typeface="Verdana"/>
                        </a:rPr>
                        <a:t>Vedligehold</a:t>
                      </a:r>
                      <a:r>
                        <a:rPr lang="en-US" sz="1050" dirty="0">
                          <a:effectLst/>
                          <a:latin typeface="Verdana"/>
                        </a:rPr>
                        <a:t> </a:t>
                      </a:r>
                      <a:r>
                        <a:rPr lang="en-US" sz="1050" err="1">
                          <a:effectLst/>
                          <a:latin typeface="Verdana"/>
                        </a:rPr>
                        <a:t>af</a:t>
                      </a:r>
                      <a:r>
                        <a:rPr lang="en-US" sz="1050" dirty="0">
                          <a:effectLst/>
                          <a:latin typeface="Verdana"/>
                        </a:rPr>
                        <a:t> </a:t>
                      </a:r>
                      <a:r>
                        <a:rPr lang="en-US" sz="1050" err="1">
                          <a:effectLst/>
                          <a:latin typeface="Verdana"/>
                        </a:rPr>
                        <a:t>grønne</a:t>
                      </a:r>
                      <a:r>
                        <a:rPr lang="en-US" sz="1050" dirty="0">
                          <a:effectLst/>
                          <a:latin typeface="Verdana"/>
                        </a:rPr>
                        <a:t> </a:t>
                      </a:r>
                      <a:r>
                        <a:rPr lang="en-US" sz="1050" err="1">
                          <a:effectLst/>
                          <a:latin typeface="Verdana"/>
                        </a:rPr>
                        <a:t>områder</a:t>
                      </a:r>
                      <a:endParaRPr lang="en-US" sz="1050" dirty="0" err="1">
                        <a:effectLst/>
                        <a:latin typeface="Verdana"/>
                      </a:endParaRP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40,000.00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80,000.00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80,000.00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80,000.00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80,000.00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210159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err="1">
                          <a:effectLst/>
                          <a:latin typeface="Verdana"/>
                        </a:rPr>
                        <a:t>Snerydning</a:t>
                      </a:r>
                      <a:r>
                        <a:rPr lang="en-US" sz="1050" dirty="0">
                          <a:effectLst/>
                          <a:latin typeface="Verdana"/>
                        </a:rPr>
                        <a:t> </a:t>
                      </a:r>
                      <a:r>
                        <a:rPr lang="en-US" sz="1050" err="1">
                          <a:effectLst/>
                          <a:latin typeface="Verdana"/>
                        </a:rPr>
                        <a:t>og</a:t>
                      </a:r>
                      <a:r>
                        <a:rPr lang="en-US" sz="1050" dirty="0">
                          <a:effectLst/>
                          <a:latin typeface="Verdana"/>
                        </a:rPr>
                        <a:t> </a:t>
                      </a:r>
                      <a:r>
                        <a:rPr lang="en-US" sz="1050" err="1">
                          <a:effectLst/>
                          <a:latin typeface="Verdana"/>
                        </a:rPr>
                        <a:t>skadedyrsbekæmpelse</a:t>
                      </a:r>
                      <a:endParaRPr lang="en-US" sz="1050" dirty="0" err="1">
                        <a:effectLst/>
                        <a:latin typeface="Verdana"/>
                      </a:endParaRP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-  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-  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-  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-  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-  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6219895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 err="1">
                          <a:effectLst/>
                          <a:latin typeface="Verdana"/>
                        </a:rPr>
                        <a:t>Legeplads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50,000.00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160,000.00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15,000.00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15,000.00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15,000.00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5665134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 err="1">
                          <a:effectLst/>
                          <a:latin typeface="Verdana"/>
                        </a:rPr>
                        <a:t>Arrangementer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12,000.00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28,000.00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28,000.00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28,000.00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28,000.00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199006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 err="1">
                          <a:effectLst/>
                          <a:latin typeface="Verdana"/>
                        </a:rPr>
                        <a:t>Forsikringer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3,000.00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4,000.00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4,000.00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4,000.00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4,000.00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9630693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 err="1">
                          <a:effectLst/>
                          <a:latin typeface="Verdana"/>
                        </a:rPr>
                        <a:t>Gebyrer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1,500.00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4,500.00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4,500.00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4,500.00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 4,500.00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9548596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Diverse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1,000.00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28,000.00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3,000.00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3,000.00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3,000.00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403823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574253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b="1" dirty="0" err="1">
                          <a:effectLst/>
                          <a:latin typeface="Verdana"/>
                        </a:rPr>
                        <a:t>Udgifter</a:t>
                      </a:r>
                      <a:r>
                        <a:rPr lang="en-US" sz="1050" b="1" dirty="0">
                          <a:effectLst/>
                          <a:latin typeface="Verdana"/>
                        </a:rPr>
                        <a:t> </a:t>
                      </a:r>
                      <a:r>
                        <a:rPr lang="en-US" sz="1050" b="1" dirty="0" err="1">
                          <a:effectLst/>
                          <a:latin typeface="Verdana"/>
                        </a:rPr>
                        <a:t>i</a:t>
                      </a:r>
                      <a:r>
                        <a:rPr lang="en-US" sz="1050" b="1" dirty="0">
                          <a:effectLst/>
                          <a:latin typeface="Verdana"/>
                        </a:rPr>
                        <a:t> alt: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107,500.00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304,500.00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134,500.00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134,500.00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134,500.00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841905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err="1">
                          <a:effectLst/>
                          <a:latin typeface="Verdana"/>
                        </a:rPr>
                        <a:t>Resultat</a:t>
                      </a:r>
                      <a:r>
                        <a:rPr lang="en-US" sz="1050" dirty="0">
                          <a:effectLst/>
                          <a:latin typeface="Verdana"/>
                        </a:rPr>
                        <a:t> </a:t>
                      </a:r>
                      <a:r>
                        <a:rPr lang="en-US" sz="1050" err="1">
                          <a:effectLst/>
                          <a:latin typeface="Verdana"/>
                        </a:rPr>
                        <a:t>før</a:t>
                      </a:r>
                      <a:r>
                        <a:rPr lang="en-US" sz="1050" dirty="0">
                          <a:effectLst/>
                          <a:latin typeface="Verdana"/>
                        </a:rPr>
                        <a:t> </a:t>
                      </a:r>
                      <a:r>
                        <a:rPr lang="en-US" sz="1050" err="1">
                          <a:effectLst/>
                          <a:latin typeface="Verdana"/>
                        </a:rPr>
                        <a:t>finansiering</a:t>
                      </a:r>
                      <a:r>
                        <a:rPr lang="en-US" sz="1050" dirty="0"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38,540.00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-88,260.00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97,940.00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97,940.00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 97,940.00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512960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85323411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b="1" err="1">
                          <a:effectLst/>
                          <a:latin typeface="Verdana"/>
                        </a:rPr>
                        <a:t>Finansiering</a:t>
                      </a:r>
                      <a:r>
                        <a:rPr lang="en-US" sz="1050" b="1" dirty="0">
                          <a:effectLst/>
                          <a:latin typeface="Verdana"/>
                        </a:rPr>
                        <a:t>: 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895279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Rente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100.00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100.00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100.00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100.00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 100.00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594630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dirty="0">
                          <a:effectLst/>
                          <a:latin typeface="Verdana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"/>
                      <a:r>
                        <a:rPr lang="en-US" sz="105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 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7616453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fontAlgn="b"/>
                      <a:r>
                        <a:rPr lang="en-US" sz="1050" b="1" err="1">
                          <a:effectLst/>
                          <a:latin typeface="Verdana"/>
                        </a:rPr>
                        <a:t>Årets</a:t>
                      </a:r>
                      <a:r>
                        <a:rPr lang="en-US" sz="1050" b="1" dirty="0">
                          <a:effectLst/>
                          <a:latin typeface="Verdana"/>
                        </a:rPr>
                        <a:t> </a:t>
                      </a:r>
                      <a:r>
                        <a:rPr lang="en-US" sz="1050" b="1" err="1">
                          <a:effectLst/>
                          <a:latin typeface="Verdana"/>
                        </a:rPr>
                        <a:t>resultat</a:t>
                      </a:r>
                      <a:r>
                        <a:rPr lang="en-US" sz="1050" b="1" dirty="0">
                          <a:effectLst/>
                          <a:latin typeface="Verdana"/>
                        </a:rPr>
                        <a:t>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38,440.00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-88,360.00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97,840.00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dirty="0">
                          <a:effectLst/>
                          <a:latin typeface="Verdana"/>
                        </a:rPr>
                        <a:t> 97,840.00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5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+mn-ea"/>
                          <a:cs typeface="+mn-cs"/>
                        </a:rPr>
                        <a:t> 97,840.00 kr. </a:t>
                      </a:r>
                    </a:p>
                  </a:txBody>
                  <a:tcPr marL="45720" marR="45720" marT="9144" marB="9144" anchor="b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1275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8737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77A147A-9ED8-46B4-8660-1B3C2AA88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A65DE4-E492-0F9A-A907-9B7FE41F8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548640"/>
            <a:ext cx="3600860" cy="5431536"/>
          </a:xfrm>
        </p:spPr>
        <p:txBody>
          <a:bodyPr>
            <a:normAutofit/>
          </a:bodyPr>
          <a:lstStyle/>
          <a:p>
            <a:r>
              <a:rPr lang="da-DK" sz="5400" dirty="0"/>
              <a:t>Resterende agenda-punkter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5D6C15A0-C087-4593-8414-2B4EC1CDC3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43983" y="3258715"/>
            <a:ext cx="4480560" cy="18288"/>
          </a:xfrm>
          <a:custGeom>
            <a:avLst/>
            <a:gdLst>
              <a:gd name="connsiteX0" fmla="*/ 0 w 4480560"/>
              <a:gd name="connsiteY0" fmla="*/ 0 h 18288"/>
              <a:gd name="connsiteX1" fmla="*/ 595274 w 4480560"/>
              <a:gd name="connsiteY1" fmla="*/ 0 h 18288"/>
              <a:gd name="connsiteX2" fmla="*/ 1100938 w 4480560"/>
              <a:gd name="connsiteY2" fmla="*/ 0 h 18288"/>
              <a:gd name="connsiteX3" fmla="*/ 1651406 w 4480560"/>
              <a:gd name="connsiteY3" fmla="*/ 0 h 18288"/>
              <a:gd name="connsiteX4" fmla="*/ 2336292 w 4480560"/>
              <a:gd name="connsiteY4" fmla="*/ 0 h 18288"/>
              <a:gd name="connsiteX5" fmla="*/ 2931566 w 4480560"/>
              <a:gd name="connsiteY5" fmla="*/ 0 h 18288"/>
              <a:gd name="connsiteX6" fmla="*/ 3482035 w 4480560"/>
              <a:gd name="connsiteY6" fmla="*/ 0 h 18288"/>
              <a:gd name="connsiteX7" fmla="*/ 4480560 w 4480560"/>
              <a:gd name="connsiteY7" fmla="*/ 0 h 18288"/>
              <a:gd name="connsiteX8" fmla="*/ 4480560 w 4480560"/>
              <a:gd name="connsiteY8" fmla="*/ 18288 h 18288"/>
              <a:gd name="connsiteX9" fmla="*/ 3840480 w 4480560"/>
              <a:gd name="connsiteY9" fmla="*/ 18288 h 18288"/>
              <a:gd name="connsiteX10" fmla="*/ 3290011 w 4480560"/>
              <a:gd name="connsiteY10" fmla="*/ 18288 h 18288"/>
              <a:gd name="connsiteX11" fmla="*/ 2560320 w 4480560"/>
              <a:gd name="connsiteY11" fmla="*/ 18288 h 18288"/>
              <a:gd name="connsiteX12" fmla="*/ 1965046 w 4480560"/>
              <a:gd name="connsiteY12" fmla="*/ 18288 h 18288"/>
              <a:gd name="connsiteX13" fmla="*/ 1459382 w 4480560"/>
              <a:gd name="connsiteY13" fmla="*/ 18288 h 18288"/>
              <a:gd name="connsiteX14" fmla="*/ 774497 w 4480560"/>
              <a:gd name="connsiteY14" fmla="*/ 18288 h 18288"/>
              <a:gd name="connsiteX15" fmla="*/ 0 w 4480560"/>
              <a:gd name="connsiteY15" fmla="*/ 18288 h 18288"/>
              <a:gd name="connsiteX16" fmla="*/ 0 w 4480560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18288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80958" y="7429"/>
                  <a:pt x="4480540" y="10822"/>
                  <a:pt x="4480560" y="18288"/>
                </a:cubicBezTo>
                <a:cubicBezTo>
                  <a:pt x="4314132" y="14924"/>
                  <a:pt x="4028383" y="36632"/>
                  <a:pt x="3840480" y="18288"/>
                </a:cubicBezTo>
                <a:cubicBezTo>
                  <a:pt x="3652577" y="-56"/>
                  <a:pt x="3547615" y="2848"/>
                  <a:pt x="3290011" y="18288"/>
                </a:cubicBezTo>
                <a:cubicBezTo>
                  <a:pt x="3032407" y="33728"/>
                  <a:pt x="2830268" y="8719"/>
                  <a:pt x="2560320" y="18288"/>
                </a:cubicBezTo>
                <a:cubicBezTo>
                  <a:pt x="2290372" y="27857"/>
                  <a:pt x="2147422" y="6728"/>
                  <a:pt x="1965046" y="18288"/>
                </a:cubicBezTo>
                <a:cubicBezTo>
                  <a:pt x="1782670" y="29848"/>
                  <a:pt x="1689791" y="40680"/>
                  <a:pt x="1459382" y="18288"/>
                </a:cubicBezTo>
                <a:cubicBezTo>
                  <a:pt x="1228973" y="-4104"/>
                  <a:pt x="915486" y="36501"/>
                  <a:pt x="774497" y="18288"/>
                </a:cubicBezTo>
                <a:cubicBezTo>
                  <a:pt x="633508" y="75"/>
                  <a:pt x="361442" y="-11107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480560" h="18288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79674" y="5429"/>
                  <a:pt x="4481381" y="14046"/>
                  <a:pt x="4480560" y="18288"/>
                </a:cubicBezTo>
                <a:cubicBezTo>
                  <a:pt x="4279652" y="-6850"/>
                  <a:pt x="4200762" y="41566"/>
                  <a:pt x="3930091" y="18288"/>
                </a:cubicBezTo>
                <a:cubicBezTo>
                  <a:pt x="3659420" y="-4990"/>
                  <a:pt x="3456052" y="22294"/>
                  <a:pt x="3290011" y="18288"/>
                </a:cubicBezTo>
                <a:cubicBezTo>
                  <a:pt x="3123970" y="14282"/>
                  <a:pt x="2882392" y="32818"/>
                  <a:pt x="2649931" y="18288"/>
                </a:cubicBezTo>
                <a:cubicBezTo>
                  <a:pt x="2417470" y="3758"/>
                  <a:pt x="2238426" y="7337"/>
                  <a:pt x="2054657" y="18288"/>
                </a:cubicBezTo>
                <a:cubicBezTo>
                  <a:pt x="1870888" y="29239"/>
                  <a:pt x="1566368" y="45040"/>
                  <a:pt x="1324966" y="18288"/>
                </a:cubicBezTo>
                <a:cubicBezTo>
                  <a:pt x="1083564" y="-8464"/>
                  <a:pt x="787410" y="10946"/>
                  <a:pt x="595274" y="18288"/>
                </a:cubicBezTo>
                <a:cubicBezTo>
                  <a:pt x="403138" y="25630"/>
                  <a:pt x="169622" y="10499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B5ABB-7ACD-9626-10B4-4C46E05A5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6418" y="552091"/>
            <a:ext cx="6224335" cy="5431536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da-DK" sz="2200" dirty="0"/>
              <a:t>Valg af formand</a:t>
            </a:r>
          </a:p>
          <a:p>
            <a:pPr lvl="1"/>
            <a:r>
              <a:rPr lang="da-DK" sz="1800" dirty="0"/>
              <a:t>Kern Thomsen genopstiller.</a:t>
            </a:r>
            <a:endParaRPr lang="da-DK" sz="1800" dirty="0">
              <a:ea typeface="Calibri"/>
              <a:cs typeface="Calibri"/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da-DK" sz="2200" dirty="0"/>
              <a:t>Valg af bestyrelsesmedlemmer og suppleanter</a:t>
            </a:r>
          </a:p>
          <a:p>
            <a:pPr lvl="1"/>
            <a:r>
              <a:rPr lang="da-DK" sz="1800" dirty="0">
                <a:ea typeface="Calibri"/>
                <a:cs typeface="Calibri"/>
              </a:rPr>
              <a:t>Mikael Skrydstrup genopstiller</a:t>
            </a:r>
            <a:endParaRPr lang="da-DK" sz="1800" dirty="0"/>
          </a:p>
          <a:p>
            <a:pPr lvl="1"/>
            <a:r>
              <a:rPr lang="da-DK" sz="1800" dirty="0"/>
              <a:t>Jens Jacobsen genopstiller </a:t>
            </a:r>
            <a:r>
              <a:rPr lang="da-DK" sz="1800" u="sng" dirty="0"/>
              <a:t>ikke</a:t>
            </a:r>
            <a:endParaRPr lang="da-DK" sz="1800" u="sng" dirty="0">
              <a:ea typeface="Calibri"/>
              <a:cs typeface="Calibri"/>
            </a:endParaRPr>
          </a:p>
          <a:p>
            <a:pPr lvl="1"/>
            <a:r>
              <a:rPr lang="da-DK" sz="1800" dirty="0"/>
              <a:t>Niclas Valdis (suppleant) ønsker genvalg. </a:t>
            </a:r>
          </a:p>
          <a:p>
            <a:pPr lvl="1"/>
            <a:r>
              <a:rPr lang="da-DK" sz="1800" dirty="0"/>
              <a:t>Per Daugaard (suppleant) ønsker genvalg.</a:t>
            </a:r>
            <a:endParaRPr lang="da-DK" sz="1800" dirty="0">
              <a:ea typeface="Calibri"/>
              <a:cs typeface="Calibri"/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da-DK" sz="2200" dirty="0"/>
              <a:t>Valg af revisor og revisorsuppleant</a:t>
            </a:r>
            <a:endParaRPr lang="da-DK" sz="2200" dirty="0">
              <a:ea typeface="Calibri"/>
              <a:cs typeface="Calibri"/>
            </a:endParaRPr>
          </a:p>
          <a:p>
            <a:pPr lvl="1"/>
            <a:r>
              <a:rPr lang="da-DK" sz="1800" dirty="0"/>
              <a:t>Revisor: ???</a:t>
            </a:r>
            <a:endParaRPr lang="da-DK" sz="1800" dirty="0">
              <a:ea typeface="Calibri"/>
              <a:cs typeface="Calibri"/>
            </a:endParaRPr>
          </a:p>
          <a:p>
            <a:pPr lvl="1"/>
            <a:r>
              <a:rPr lang="da-DK" sz="1800"/>
              <a:t>Revisor suppleant: ???</a:t>
            </a:r>
            <a:endParaRPr lang="da-DK" sz="1800" dirty="0">
              <a:ea typeface="Calibri" panose="020F0502020204030204"/>
              <a:cs typeface="Calibri"/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da-DK" sz="2200" dirty="0"/>
              <a:t>Eventuelt</a:t>
            </a:r>
            <a:endParaRPr lang="da-DK" sz="2200" dirty="0">
              <a:ea typeface="Calibri"/>
              <a:cs typeface="Calibri"/>
            </a:endParaRPr>
          </a:p>
          <a:p>
            <a:pPr marL="1028700" lvl="1" indent="-285750"/>
            <a:r>
              <a:rPr lang="da-DK" sz="1800" dirty="0">
                <a:ea typeface="Calibri"/>
                <a:cs typeface="Calibri"/>
              </a:rPr>
              <a:t>Legepladsdag</a:t>
            </a:r>
          </a:p>
          <a:p>
            <a:pPr marL="1028700" lvl="1" indent="-285750"/>
            <a:r>
              <a:rPr lang="da-DK" sz="1800" dirty="0">
                <a:ea typeface="Calibri"/>
                <a:cs typeface="Calibri"/>
              </a:rPr>
              <a:t>Fremtidige grønne områder</a:t>
            </a:r>
          </a:p>
          <a:p>
            <a:pPr marL="1028700" lvl="1" indent="-285750"/>
            <a:r>
              <a:rPr lang="da-DK" sz="1800" dirty="0">
                <a:ea typeface="Calibri"/>
                <a:cs typeface="Calibri"/>
              </a:rPr>
              <a:t>Vedligehold af stier</a:t>
            </a:r>
          </a:p>
        </p:txBody>
      </p:sp>
    </p:spTree>
    <p:extLst>
      <p:ext uri="{BB962C8B-B14F-4D97-AF65-F5344CB8AC3E}">
        <p14:creationId xmlns:p14="http://schemas.microsoft.com/office/powerpoint/2010/main" val="1187920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335</Words>
  <Application>Microsoft Office PowerPoint</Application>
  <PresentationFormat>Widescreen</PresentationFormat>
  <Paragraphs>53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Agenda</vt:lpstr>
      <vt:lpstr>Bestyrelsens beretning</vt:lpstr>
      <vt:lpstr>Aflæggelse af regnskab</vt:lpstr>
      <vt:lpstr>Drøftelse af indkomne forslag</vt:lpstr>
      <vt:lpstr>Vedtagelse af budget og fastsættelse af bidrag</vt:lpstr>
      <vt:lpstr>Resterende agenda-punkter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Mikael Skrydstrup</dc:creator>
  <cp:lastModifiedBy>Mikael Skrydstrup</cp:lastModifiedBy>
  <cp:revision>154</cp:revision>
  <dcterms:created xsi:type="dcterms:W3CDTF">2023-04-12T19:11:32Z</dcterms:created>
  <dcterms:modified xsi:type="dcterms:W3CDTF">2024-05-08T19:37:22Z</dcterms:modified>
</cp:coreProperties>
</file>